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9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3" r:id="rId18"/>
    <p:sldId id="271" r:id="rId19"/>
    <p:sldId id="270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8D0F"/>
    <a:srgbClr val="009644"/>
    <a:srgbClr val="248826"/>
    <a:srgbClr val="72A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57" d="100"/>
          <a:sy n="57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F725-96AF-42A2-B22F-A0233012C2E6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9C62F-52B3-46D8-A0EB-DB446C478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2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 of Rocky Mountain Subalpine-Montane Mesic Herbaceous Meadow for LF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F636C-0D36-4FD6-903A-8F33D3FDDA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0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F1CC-538E-4A6D-8544-7E5A6ED7D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80AD8-0A6E-41AA-9DDB-A955120DE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040E5-09E5-4451-971C-497EB4A6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2C8D0-9A1B-48C2-93D5-55255AA1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90D7D-6B8B-4D39-9834-5F4DFA64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61E1-FD71-48E6-8556-5B7ABB3C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9611A-FFF0-4DA2-8C49-A2FB69382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F0108-F652-4D30-937F-D36114B5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3D3AC-5E62-4477-B97E-8C11BABA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928E7-859E-49D7-9364-D08BFF76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1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EF6BB-4F9E-4BFF-A07E-432FF1DA9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A3D50-DA4A-474C-8F2F-1499944FA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E467A-93D2-45B5-84B4-26F87E3E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05D41-45F2-4EE6-B60E-FE5E65B0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B5D79-D2FC-4D64-B5BE-1DD74DAC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1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39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3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9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93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8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10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9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4C10-55E2-4400-A3A4-556ACF9E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350C5-3B46-4C83-85BE-0B3726FB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CF77-5F11-49B3-BA03-F3A7E8EA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7EE9D-D55D-4931-83E2-4CEBB15D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6EE0E-9D9C-4E67-ADBA-B982AC48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3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2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290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25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371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21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34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D7AC-D343-4B85-AADA-08C9428DF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95AEA-C889-4E88-8564-2CC9C10C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2D1CE-341B-4301-A6FE-1BB1C67D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9E75-7AB8-4B76-B45F-5B4AD70F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86E22-9D09-4F3E-86EE-7EEAC3A7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0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AE42-F265-4FA1-B77B-C41A7E52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C57AD-B4FF-46C2-B054-A99D6B0A7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BFEAF-1570-4058-ADEB-FE8CFFFF1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72C5E-74CA-4A89-8B2E-2FEABC27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C5674-1C87-4A27-8CBB-CBD9B761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A86EF-13A4-4C46-A59A-C25014BC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6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3797-EBC4-46E8-9202-F5C4A02C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6E602-1AD2-4E25-BC4B-A9EB42AB6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A1A5C-800E-432B-BAF9-223C7D111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E1730-BC19-4168-80EB-511EE7265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B4534-29EE-445D-9188-BFB193049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96BDB-38A3-42EC-A5CD-C34B2CCC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5B25F-802F-4A84-B964-D604D888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AA51F-868D-4B64-84DB-AB54097B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5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4E907-5316-47D0-B35C-84295C30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08673-188C-4147-B63A-B8DA2D9D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2D1E9-2B92-41EE-BEF8-EFEA7402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439F6-F549-49E4-9872-9B2F357C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9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66A61-F276-43F5-82D0-F5B4C89C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28D15-AA57-4339-8CD6-03FCDBF8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EC3C3-0B1E-4BD9-85D4-3876153E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874A3-42B8-4B98-A085-9E440443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9E3A9-639C-4DD8-945E-56A10756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62F3B-0451-4EB4-B44D-5C9ABA497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76170-2B1A-4C94-867E-66BB238A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5E585-BFD4-4C21-8F0E-BBCB9256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EF898-AAAC-4557-99C7-724EB016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1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7C69-E411-46AE-B513-084F811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68D3A-EEF5-463C-8521-6922E12F8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38B96-6A25-4E21-B1E4-F8FD5C0D9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14D89-B943-4A97-8D53-F590994C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64367-2690-499B-9AFD-8EAE59F4B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7CB34-2707-4F7D-9EBB-F7C55AF1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1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1020A-83C9-4ED3-854A-2969EB8A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1A265-6B4E-4935-9DFE-744B97048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F337-1488-4BBD-A682-BAD85A536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6B783-85BA-407B-954A-834F04A2E7A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2D1CA-2204-45EF-BA55-B07645EB2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36870-0243-4223-AF18-214CBA1F7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97A5E-9820-4827-B50B-945110EF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C9EB1-E53D-4F8E-9A30-EDD9BB41C1E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BD9A6E-7686-4FA3-AFB8-D1CB0C6FA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ndfire/viewer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dfire/viewer" TargetMode="External"/><Relationship Id="rId2" Type="http://schemas.openxmlformats.org/officeDocument/2006/relationships/hyperlink" Target="https://apps.fs.usda.gov/arcx/rest/services/EDW/EDW_ExistingVegetationRegion05_01/MapServe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84E08-15AB-4589-BBF4-9F9C6526B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WILDFIRE </a:t>
            </a:r>
            <a:r>
              <a:rPr lang="en-US" dirty="0"/>
              <a:t>REGIME IN THE CARMEL RIVER WATERSHED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E2981-20EF-418E-AB83-E019EBCECA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Erika Garig in relation to CSUMB Environmental Science Program in spring of 2022</a:t>
            </a:r>
          </a:p>
        </p:txBody>
      </p:sp>
    </p:spTree>
    <p:extLst>
      <p:ext uri="{BB962C8B-B14F-4D97-AF65-F5344CB8AC3E}">
        <p14:creationId xmlns:p14="http://schemas.microsoft.com/office/powerpoint/2010/main" val="324084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6D093-6CC1-4EBA-83E0-E5C7882F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36" y="1028700"/>
            <a:ext cx="9947305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Questions for the Fire Portion?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smoke, outdoor, weapon, steam&#10;&#10;Description automatically generated">
            <a:extLst>
              <a:ext uri="{FF2B5EF4-FFF2-40B4-BE49-F238E27FC236}">
                <a16:creationId xmlns:a16="http://schemas.microsoft.com/office/drawing/2014/main" id="{21983BA6-B0D6-40F8-B3BD-072D3924B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r="-1" b="5261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897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D671-AEAD-4D71-847E-8CE2AB67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Regime 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CDA58-E1BF-4216-B926-C5FCA0338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Fire Perimeters (2020) [File geodatabase feature class]. CALFIRE. Resource URL: https://frap.fire.ca.gov/mapping/gis-data/ 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LANDFIRE, 2014 Mean Fire Return Interval, (2014) [Raster] LANDFIRE 2.0.0, U.S. Department of the Interior, Geological Survey, and U.S. Department of Agriculture. Accessed 28 October 2021 at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http://www.landfire/viewer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330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BC43-5C3E-E7C2-FB08-3D755AFFC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72AF2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Landcover Classification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25D58-8F14-7C4C-3E24-067B4CD72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77538"/>
          </a:xfr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/>
          <a:lstStyle/>
          <a:p>
            <a:r>
              <a:rPr lang="en-US" dirty="0"/>
              <a:t>In part taken from my presentation for Advanced GIS which was on May 4th, 2022</a:t>
            </a:r>
          </a:p>
        </p:txBody>
      </p:sp>
    </p:spTree>
    <p:extLst>
      <p:ext uri="{BB962C8B-B14F-4D97-AF65-F5344CB8AC3E}">
        <p14:creationId xmlns:p14="http://schemas.microsoft.com/office/powerpoint/2010/main" val="205662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1C87C-3285-2825-2ADF-2B2A4B34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8D0F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00AE8-AEE2-3AA8-11F7-958D5323F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ran an analysis on 4 land cover classification systems, one of which was my own, and the three others were LANDFIRE, CALVEG, and NLCD</a:t>
            </a:r>
          </a:p>
          <a:p>
            <a:r>
              <a:rPr lang="en-US" dirty="0"/>
              <a:t>Done on the Carmel River watershed boundary to see which one most accurately portrayed the watershed using confirmation vegetation points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61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622B6E0-17A0-0B30-1A61-47A2C5BBE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3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88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5716-05B1-ADAD-49B3-519237F7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8D0F"/>
                </a:solidFill>
              </a:rPr>
              <a:t>Results: CALVEG Did the Best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C3E4B5-097D-C798-2BE7-40625652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5" y="1690687"/>
            <a:ext cx="11043584" cy="31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24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22303E-A69E-2DEA-5212-D8866630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445A-62AD-75C3-77F3-C11B1015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03" y="263540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Pros and Cons of 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078FA-C6FA-4A80-4EAC-2F4A184F6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2881" y="2193868"/>
            <a:ext cx="1943369" cy="576262"/>
          </a:xfrm>
        </p:spPr>
        <p:txBody>
          <a:bodyPr/>
          <a:lstStyle/>
          <a:p>
            <a:r>
              <a:rPr lang="en-US" sz="2800" dirty="0"/>
              <a:t>Pros +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18615-1EA0-D72B-60C3-C85626667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41" y="2789713"/>
            <a:ext cx="2563437" cy="351115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LANDFIRE: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CALVEG: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NLCD: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My Vegetation: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9E7AB-8DEE-6058-549E-7B4B0BFC4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3709" y="2160983"/>
            <a:ext cx="2835879" cy="576262"/>
          </a:xfrm>
        </p:spPr>
        <p:txBody>
          <a:bodyPr/>
          <a:lstStyle/>
          <a:p>
            <a:r>
              <a:rPr lang="en-US" sz="2800" dirty="0"/>
              <a:t>Cons -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20EB1-41BE-51C9-EB94-08EA5D235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31705" y="2856106"/>
            <a:ext cx="3564295" cy="33922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Very detailed for the nation</a:t>
            </a:r>
          </a:p>
          <a:p>
            <a:r>
              <a:rPr lang="en-US" sz="2400" dirty="0"/>
              <a:t>Area specific for native trees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</a:p>
          <a:p>
            <a:r>
              <a:rPr lang="en-US" sz="2400" dirty="0"/>
              <a:t>Simple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Shows a common invasive species</a:t>
            </a:r>
          </a:p>
          <a:p>
            <a:endParaRPr lang="en-US" sz="2400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10641A3-4113-B965-CCEA-214A76F49E44}"/>
              </a:ext>
            </a:extLst>
          </p:cNvPr>
          <p:cNvSpPr txBox="1">
            <a:spLocks/>
          </p:cNvSpPr>
          <p:nvPr/>
        </p:nvSpPr>
        <p:spPr>
          <a:xfrm>
            <a:off x="6303709" y="2813698"/>
            <a:ext cx="3564295" cy="3304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Too detailed for California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Needs to differentiate b/w shrubs and grass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Too simple perhaps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Needs more training polygons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C62A2-3BEB-11F7-ADE9-D1483276E2FB}"/>
              </a:ext>
            </a:extLst>
          </p:cNvPr>
          <p:cNvSpPr txBox="1"/>
          <p:nvPr/>
        </p:nvSpPr>
        <p:spPr>
          <a:xfrm>
            <a:off x="288103" y="1325356"/>
            <a:ext cx="813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Con for all of them none of them use data that is  newer than 2019</a:t>
            </a:r>
          </a:p>
        </p:txBody>
      </p:sp>
    </p:spTree>
    <p:extLst>
      <p:ext uri="{BB962C8B-B14F-4D97-AF65-F5344CB8AC3E}">
        <p14:creationId xmlns:p14="http://schemas.microsoft.com/office/powerpoint/2010/main" val="4038475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D1CD-B37D-DE78-5040-A13CACE2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8D0F"/>
                </a:solidFill>
              </a:rPr>
              <a:t>Possible Implications/Suggestions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BE164-E6A2-F8C1-81D4-182432C78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make a classification system that has most of CALVEG classes but also has a grassland class, and a couple big invasive tree species such as eucalyptus </a:t>
            </a:r>
          </a:p>
          <a:p>
            <a:r>
              <a:rPr lang="en-US" dirty="0"/>
              <a:t>The watershed could have possibly had more eucalyptus in the Southeast corner where the 2020 fires occurred because all the classification systems were from 2016-2019 data </a:t>
            </a:r>
          </a:p>
          <a:p>
            <a:pPr lvl="1"/>
            <a:r>
              <a:rPr lang="en-US" dirty="0"/>
              <a:t>My Vegetation classification system specifically used NAIP 2016 data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0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8F8D-AB4E-F73C-B173-C6F1A59B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9644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D38AE-71F0-F702-61F7-7FC4593D8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Existing Vegetation- CALVEG,1998-2015 [ESRI personal geodatabase- polygon]. (2016). McClellan, CA: USDA-Forest Service Region 5 Central Coastal Zone 6. [April 2022]. Resource URL: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2"/>
              </a:rPr>
              <a:t>https://apps.fs.usda.gov/arcx/rest/services/EDW/EDW_ExistingVegetationRegion05_01/MapServer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LANDFIRE, 2016 Existing Vegetation Type Layer, (2016) [Raster] LANDFIRE 2.0.0, U.S. Department of the Interior, Geological Survey, and U.S. Department of Agriculture. Accessed 28 October 2021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3"/>
              </a:rPr>
              <a:t>http://www.landfire/viewer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NLCD Land Cover (CONUS) All Years (2019) [Raster]. Multi-Resolution Land Characteristics Consortium (MRLC). Resource URL: https://www.mrlc.gov/data?f%5B0%5D=category%3ALand%20Cover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5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E2C9-F522-453C-9222-6E7509A0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523407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Key Terms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B83A-C5E2-4589-8A39-8C1DD7A5B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21" y="1848969"/>
            <a:ext cx="5314543" cy="4485623"/>
          </a:xfrm>
        </p:spPr>
        <p:txBody>
          <a:bodyPr anchor="t">
            <a:normAutofit/>
          </a:bodyPr>
          <a:lstStyle/>
          <a:p>
            <a:r>
              <a:rPr lang="en-US" sz="2400" dirty="0"/>
              <a:t>Fire Regime: t</a:t>
            </a:r>
            <a:r>
              <a:rPr lang="en-US" sz="2400" i="0" dirty="0">
                <a:effectLst/>
              </a:rPr>
              <a:t>he patterns of fire seasonality, frequency, size, spatial continuity, intensity, type (e.g., crown or surface fire) and severity in a particular area. In our case we </a:t>
            </a:r>
            <a:r>
              <a:rPr lang="en-US" sz="2400" dirty="0"/>
              <a:t>will be focusing on fire frequency.</a:t>
            </a:r>
          </a:p>
          <a:p>
            <a:r>
              <a:rPr lang="en-US" sz="2400" i="0" dirty="0">
                <a:effectLst/>
              </a:rPr>
              <a:t>Fire Frequency: the number of fires within a specific time</a:t>
            </a:r>
          </a:p>
          <a:p>
            <a:r>
              <a:rPr lang="en-US" sz="2400" dirty="0"/>
              <a:t>Fire Return Interval: the amount of time between fires, there is an expected and an observed fire return interval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large tree on fire&#10;&#10;Description automatically generated with low confidence">
            <a:extLst>
              <a:ext uri="{FF2B5EF4-FFF2-40B4-BE49-F238E27FC236}">
                <a16:creationId xmlns:a16="http://schemas.microsoft.com/office/drawing/2014/main" id="{762AA581-68C6-4DC1-9CF9-EF7DE95E2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r="27757" b="-1"/>
          <a:stretch/>
        </p:blipFill>
        <p:spPr>
          <a:xfrm>
            <a:off x="6666460" y="90661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2456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0F1A178-5208-473D-AC60-32923850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88750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A51E9-6432-4697-916B-DC343D79FF4F}"/>
              </a:ext>
            </a:extLst>
          </p:cNvPr>
          <p:cNvSpPr txBox="1"/>
          <p:nvPr/>
        </p:nvSpPr>
        <p:spPr>
          <a:xfrm>
            <a:off x="9056913" y="1536174"/>
            <a:ext cx="3004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Map 1: The observed fire return interval from CalFire within the Carmel River watershed with the more recently the watershed has been burned. </a:t>
            </a:r>
          </a:p>
        </p:txBody>
      </p:sp>
    </p:spTree>
    <p:extLst>
      <p:ext uri="{BB962C8B-B14F-4D97-AF65-F5344CB8AC3E}">
        <p14:creationId xmlns:p14="http://schemas.microsoft.com/office/powerpoint/2010/main" val="3464495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5379800-6EB6-4A97-9E47-F6C74E8D4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387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58121-CBBC-473E-8197-D4BEE2E22248}"/>
              </a:ext>
            </a:extLst>
          </p:cNvPr>
          <p:cNvSpPr txBox="1"/>
          <p:nvPr/>
        </p:nvSpPr>
        <p:spPr>
          <a:xfrm>
            <a:off x="9237307" y="982176"/>
            <a:ext cx="27058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Map 2: This shows the expected fire return interval from LANDFIRE within the Carmel River watershed. The orange or red colors indicates a shorter fire return interval and the bluer colors indicate a longer fire return interval</a:t>
            </a:r>
          </a:p>
        </p:txBody>
      </p:sp>
    </p:spTree>
    <p:extLst>
      <p:ext uri="{BB962C8B-B14F-4D97-AF65-F5344CB8AC3E}">
        <p14:creationId xmlns:p14="http://schemas.microsoft.com/office/powerpoint/2010/main" val="317642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DFB04-8029-4C72-83C4-B7C70D90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the Carmel River Watershed’s Fire Return Interval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847DF-5B0E-4187-901F-87642EE0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take observed (Map 1) minus expected (Map 2) to determine which portion of the watershed is within the expected fire return interval. </a:t>
            </a:r>
          </a:p>
          <a:p>
            <a:r>
              <a:rPr lang="en-US" dirty="0"/>
              <a:t>Map 3 is the difference between Map 1 and Map 2 to show the deviation from the expected fire return interval</a:t>
            </a:r>
          </a:p>
          <a:p>
            <a:r>
              <a:rPr lang="en-US" dirty="0"/>
              <a:t>We then calculated the percent of area within the expected fire return interval</a:t>
            </a:r>
          </a:p>
        </p:txBody>
      </p:sp>
    </p:spTree>
    <p:extLst>
      <p:ext uri="{BB962C8B-B14F-4D97-AF65-F5344CB8AC3E}">
        <p14:creationId xmlns:p14="http://schemas.microsoft.com/office/powerpoint/2010/main" val="176670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62E4139-01D5-4F75-8452-FE44156D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9589C-5AAF-4C95-BAF7-6760950D2F50}"/>
              </a:ext>
            </a:extLst>
          </p:cNvPr>
          <p:cNvSpPr txBox="1"/>
          <p:nvPr/>
        </p:nvSpPr>
        <p:spPr>
          <a:xfrm>
            <a:off x="9199984" y="428178"/>
            <a:ext cx="25192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Map 3: Is the difference between Map 1 and Map 2 which means that all the areas in brown tones burned sooner than expected and all the areas in blue-violet burned later than expected. White is exactly within the fire return interval. </a:t>
            </a:r>
          </a:p>
        </p:txBody>
      </p:sp>
    </p:spTree>
    <p:extLst>
      <p:ext uri="{BB962C8B-B14F-4D97-AF65-F5344CB8AC3E}">
        <p14:creationId xmlns:p14="http://schemas.microsoft.com/office/powerpoint/2010/main" val="155435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E89C-746B-41FB-985C-2EE57B16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7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29% of the Carmel River Watershed Falls Within the Expected Fire Return Interval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D39A3-39D6-4D48-84D4-BF49A81A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84" y="2099484"/>
            <a:ext cx="9338232" cy="33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6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822B-03A8-4EE8-B48D-5A010645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Fire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DBD94-B779-4F99-8B8D-15697A26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areas that have burned too late or not at all are primarily located within the infrastructure regions of Carmel. </a:t>
            </a:r>
          </a:p>
          <a:p>
            <a:r>
              <a:rPr lang="en-US" dirty="0"/>
              <a:t>The areas that have burned too early are generally in some of the areas that were burned recently from the two big fires in 2020.</a:t>
            </a:r>
          </a:p>
        </p:txBody>
      </p:sp>
    </p:spTree>
    <p:extLst>
      <p:ext uri="{BB962C8B-B14F-4D97-AF65-F5344CB8AC3E}">
        <p14:creationId xmlns:p14="http://schemas.microsoft.com/office/powerpoint/2010/main" val="341316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3C15-4C86-40F6-8DE5-0DA64449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Regime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F0B2E-4632-4BF6-A419-416B8235D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these areas that have either burned too late or not at all we should maybe do some form of fire fuel reduction projects maybe hand thinning, mastication, or controlled burns. </a:t>
            </a:r>
          </a:p>
          <a:p>
            <a:r>
              <a:rPr lang="en-US" dirty="0"/>
              <a:t>Add burn severity into the index, would require additional data to find different fire reports because currently there is not a BAER report on 2020 fires.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32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42044</TotalTime>
  <Words>879</Words>
  <Application>Microsoft Office PowerPoint</Application>
  <PresentationFormat>Widescreen</PresentationFormat>
  <Paragraphs>63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Trebuchet MS</vt:lpstr>
      <vt:lpstr>Wingdings 3</vt:lpstr>
      <vt:lpstr>Office Theme</vt:lpstr>
      <vt:lpstr>Facet</vt:lpstr>
      <vt:lpstr>WILDFIRE REGIME IN THE CARMEL RIVER WATERSHED</vt:lpstr>
      <vt:lpstr>Key Terms </vt:lpstr>
      <vt:lpstr>PowerPoint Presentation</vt:lpstr>
      <vt:lpstr>PowerPoint Presentation</vt:lpstr>
      <vt:lpstr>How to Calculate the Carmel River Watershed’s Fire Return Interval</vt:lpstr>
      <vt:lpstr>PowerPoint Presentation</vt:lpstr>
      <vt:lpstr>29% of the Carmel River Watershed Falls Within the Expected Fire Return Interval</vt:lpstr>
      <vt:lpstr>Fire Implications</vt:lpstr>
      <vt:lpstr>Fire Regime Suggestions</vt:lpstr>
      <vt:lpstr>Questions for the Fire Portion? </vt:lpstr>
      <vt:lpstr>Fire Regime Citations</vt:lpstr>
      <vt:lpstr>Landcover Classification Systems</vt:lpstr>
      <vt:lpstr>Introduction</vt:lpstr>
      <vt:lpstr>PowerPoint Presentation</vt:lpstr>
      <vt:lpstr>Results: CALVEG Did the Best </vt:lpstr>
      <vt:lpstr>PowerPoint Presentation</vt:lpstr>
      <vt:lpstr>Pros and Cons of Each</vt:lpstr>
      <vt:lpstr>Possible Implications/Suggestions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REGIME IN THE CARMEL RIVER WATERSHED</dc:title>
  <dc:creator>Erika Garig</dc:creator>
  <cp:lastModifiedBy>Erika Garig</cp:lastModifiedBy>
  <cp:revision>47</cp:revision>
  <dcterms:created xsi:type="dcterms:W3CDTF">2022-04-09T18:43:43Z</dcterms:created>
  <dcterms:modified xsi:type="dcterms:W3CDTF">2022-05-25T04:38:25Z</dcterms:modified>
</cp:coreProperties>
</file>